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7"/>
  </p:notesMasterIdLst>
  <p:handoutMasterIdLst>
    <p:handoutMasterId r:id="rId18"/>
  </p:handoutMasterIdLst>
  <p:sldIdLst>
    <p:sldId id="256" r:id="rId3"/>
    <p:sldId id="265" r:id="rId4"/>
    <p:sldId id="267" r:id="rId5"/>
    <p:sldId id="266" r:id="rId6"/>
    <p:sldId id="269" r:id="rId7"/>
    <p:sldId id="268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0" r:id="rId16"/>
  </p:sldIdLst>
  <p:sldSz cx="9144000" cy="6858000" type="screen4x3"/>
  <p:notesSz cx="7315200" cy="9601200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ED0C8B"/>
    <a:srgbClr val="CBECDE"/>
    <a:srgbClr val="660033"/>
    <a:srgbClr val="370321"/>
    <a:srgbClr val="DA5C21"/>
    <a:srgbClr val="DA5C5D"/>
    <a:srgbClr val="FE1A02"/>
    <a:srgbClr val="FF5050"/>
    <a:srgbClr val="507AF2"/>
    <a:srgbClr val="0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43" autoAdjust="0"/>
    <p:restoredTop sz="84307" autoAdjust="0"/>
  </p:normalViewPr>
  <p:slideViewPr>
    <p:cSldViewPr>
      <p:cViewPr varScale="1">
        <p:scale>
          <a:sx n="75" d="100"/>
          <a:sy n="75" d="100"/>
        </p:scale>
        <p:origin x="-474" y="-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84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00" d="100"/>
          <a:sy n="100" d="100"/>
        </p:scale>
        <p:origin x="-1476" y="-78"/>
      </p:cViewPr>
      <p:guideLst>
        <p:guide orient="horz" pos="2586"/>
        <p:guide pos="209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42713" y="0"/>
            <a:ext cx="3170637" cy="480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747" tIns="42373" rIns="84747" bIns="42373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nl-NL" dirty="0"/>
          </a:p>
          <a:p>
            <a:pPr>
              <a:defRPr/>
            </a:pPr>
            <a:endParaRPr lang="nl-NL" dirty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6518" y="0"/>
            <a:ext cx="3170637" cy="480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747" tIns="42373" rIns="84747" bIns="42373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nl-NL" dirty="0" smtClean="0"/>
          </a:p>
          <a:p>
            <a:pPr>
              <a:defRPr/>
            </a:pPr>
            <a:endParaRPr lang="nl-NL" dirty="0"/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42713" y="9120783"/>
            <a:ext cx="3170637" cy="480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747" tIns="42373" rIns="84747" bIns="42373" numCol="1" anchor="b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nl-NL" dirty="0" err="1" smtClean="0"/>
              <a:t>RGBZ-werkgroep</a:t>
            </a:r>
            <a:r>
              <a:rPr lang="nl-NL" dirty="0" smtClean="0"/>
              <a:t> 8 mei 2012</a:t>
            </a:r>
            <a:endParaRPr lang="nl-NL" dirty="0"/>
          </a:p>
          <a:p>
            <a:pPr>
              <a:defRPr/>
            </a:pPr>
            <a:endParaRPr lang="nl-NL" dirty="0"/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6518" y="9120783"/>
            <a:ext cx="3170637" cy="480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747" tIns="42373" rIns="84747" bIns="42373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09CC8D86-5F40-4C3A-9500-89EFDD8DA4CC}" type="slidenum">
              <a:rPr lang="nl-NL"/>
              <a:pPr>
                <a:defRPr/>
              </a:pPr>
              <a:t>‹nr.›</a:t>
            </a:fld>
            <a:endParaRPr lang="nl-NL"/>
          </a:p>
          <a:p>
            <a:pPr>
              <a:defRPr/>
            </a:pPr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797425" cy="3597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31213" y="4560392"/>
            <a:ext cx="5851239" cy="431947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nl-NL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1" y="0"/>
            <a:ext cx="3173709" cy="4789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670911" algn="l"/>
                <a:tab pos="1341821" algn="l"/>
                <a:tab pos="2012732" algn="l"/>
                <a:tab pos="2683642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nl-NL"/>
              <a:t>Informatiemodel RSGB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139956" y="0"/>
            <a:ext cx="3173709" cy="4789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670911" algn="l"/>
                <a:tab pos="1341821" algn="l"/>
                <a:tab pos="2012732" algn="l"/>
                <a:tab pos="2683642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nl-NL"/>
              <a:t>2 juni 2010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1" y="9120783"/>
            <a:ext cx="3173709" cy="4789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670911" algn="l"/>
                <a:tab pos="1341821" algn="l"/>
                <a:tab pos="2012732" algn="l"/>
                <a:tab pos="2683642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nl-NL"/>
              <a:t>Workshop standaardisatie in stelsel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139956" y="9120783"/>
            <a:ext cx="3173709" cy="4789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670911" algn="l"/>
                <a:tab pos="1341821" algn="l"/>
                <a:tab pos="2012732" algn="l"/>
                <a:tab pos="2683642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34D13208-0805-4D8F-9178-F6C6A00929C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Informatiemodel RSGB</a:t>
            </a:r>
          </a:p>
        </p:txBody>
      </p:sp>
      <p:sp>
        <p:nvSpPr>
          <p:cNvPr id="11267" name="Rectangle 4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2 juni 2010</a:t>
            </a:r>
          </a:p>
        </p:txBody>
      </p:sp>
      <p:sp>
        <p:nvSpPr>
          <p:cNvPr id="11268" name="Rectangle 5"/>
          <p:cNvSpPr>
            <a:spLocks noGrp="1" noChangeArrowheads="1"/>
          </p:cNvSpPr>
          <p:nvPr>
            <p:ph type="ftr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Workshop standaardisatie in stelsel</a:t>
            </a:r>
          </a:p>
        </p:txBody>
      </p:sp>
      <p:sp>
        <p:nvSpPr>
          <p:cNvPr id="11269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E6DA90D-80E1-4585-94F8-14C74D72D13B}" type="slidenum">
              <a:rPr lang="nl-NL" smtClean="0"/>
              <a:pPr/>
              <a:t>1</a:t>
            </a:fld>
            <a:endParaRPr lang="nl-NL" smtClean="0"/>
          </a:p>
        </p:txBody>
      </p:sp>
      <p:sp>
        <p:nvSpPr>
          <p:cNvPr id="112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30250"/>
            <a:ext cx="4799013" cy="359886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12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1213" y="4560392"/>
            <a:ext cx="5852774" cy="4320896"/>
          </a:xfrm>
          <a:noFill/>
          <a:ln/>
        </p:spPr>
        <p:txBody>
          <a:bodyPr wrap="none" anchor="ctr"/>
          <a:lstStyle/>
          <a:p>
            <a:endParaRPr lang="nl-NL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E0F9A-4B08-4E79-9827-984FD0CF4BE2}" type="slidenum">
              <a:rPr lang="nl-NL"/>
              <a:pPr>
                <a:defRPr/>
              </a:pPr>
              <a:t>‹nr.›</a:t>
            </a:fld>
            <a:fld id="{7E0738A9-B58F-4C5A-BB4E-F20A0A072FA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3A055-105D-4752-8154-42421AB2DA84}" type="slidenum">
              <a:rPr lang="nl-NL"/>
              <a:pPr>
                <a:defRPr/>
              </a:pPr>
              <a:t>‹nr.›</a:t>
            </a:fld>
            <a:fld id="{33DE7FC7-AEC2-4C63-AE6C-4C4BF0AAD9A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910388" y="1604963"/>
            <a:ext cx="2151062" cy="452437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300788" cy="452437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3A1287-869D-4A79-B9AD-4027E1595485}" type="slidenum">
              <a:rPr lang="nl-NL"/>
              <a:pPr>
                <a:defRPr/>
              </a:pPr>
              <a:t>‹nr.›</a:t>
            </a:fld>
            <a:fld id="{F813F7A4-D918-49F8-8C57-69CD87B4517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F75226-3A1D-4ABD-B4B5-FA0010C4D0F3}" type="slidenum">
              <a:rPr lang="nl-NL"/>
              <a:pPr>
                <a:defRPr/>
              </a:pPr>
              <a:t>‹nr.›</a:t>
            </a:fld>
            <a:fld id="{58B25128-6C98-46C2-893D-FB6C9EB8052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 userDrawn="1"/>
        </p:nvSpPr>
        <p:spPr bwMode="auto">
          <a:xfrm>
            <a:off x="467544" y="188640"/>
            <a:ext cx="1080120" cy="1296144"/>
          </a:xfrm>
          <a:prstGeom prst="rect">
            <a:avLst/>
          </a:prstGeom>
          <a:solidFill>
            <a:schemeClr val="bg1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60033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spcAft>
                <a:spcPts val="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 sz="2000">
                <a:solidFill>
                  <a:srgbClr val="ED0C8B"/>
                </a:solidFill>
              </a:defRPr>
            </a:lvl2pPr>
            <a:lvl3pPr>
              <a:defRPr sz="1800">
                <a:solidFill>
                  <a:srgbClr val="ED0C8B"/>
                </a:solidFill>
              </a:defRPr>
            </a:lvl3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5B12CE-6DBC-45EE-8498-55E691D1C4D3}" type="slidenum">
              <a:rPr lang="nl-NL"/>
              <a:pPr>
                <a:defRPr/>
              </a:pPr>
              <a:t>‹nr.›</a:t>
            </a:fld>
            <a:fld id="{F4C801C1-DFE2-4FD7-AA45-24A787134AD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5EC9D0-0376-4460-A33B-D701F381BEA6}" type="slidenum">
              <a:rPr lang="nl-NL"/>
              <a:pPr>
                <a:defRPr/>
              </a:pPr>
              <a:t>‹nr.›</a:t>
            </a:fld>
            <a:fld id="{F5445802-9697-455A-9185-E36F7DE1995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84213" y="1500188"/>
            <a:ext cx="41529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989513" y="1500188"/>
            <a:ext cx="41529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AE4714-986D-47F7-9370-011343F7DEC9}" type="slidenum">
              <a:rPr lang="nl-NL"/>
              <a:pPr>
                <a:defRPr/>
              </a:pPr>
              <a:t>‹nr.›</a:t>
            </a:fld>
            <a:fld id="{73FB222E-C73C-4A4A-AE81-C5F1950847A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0B7D6B-9BFD-4603-B0AC-9692C9F7CD97}" type="slidenum">
              <a:rPr lang="nl-NL"/>
              <a:pPr>
                <a:defRPr/>
              </a:pPr>
              <a:t>‹nr.›</a:t>
            </a:fld>
            <a:fld id="{E1EECE85-356C-4F8C-9197-16F4BAF43D5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59BBB6-26D7-4AD6-BC90-541A01ED3C27}" type="slidenum">
              <a:rPr lang="nl-NL"/>
              <a:pPr>
                <a:defRPr/>
              </a:pPr>
              <a:t>‹nr.›</a:t>
            </a:fld>
            <a:fld id="{90C44ED8-320C-4FBB-B66A-82B1BEED67D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49FB9-55D0-47B2-8321-621203AA6535}" type="slidenum">
              <a:rPr lang="nl-NL"/>
              <a:pPr>
                <a:defRPr/>
              </a:pPr>
              <a:t>‹nr.›</a:t>
            </a:fld>
            <a:fld id="{2830F9BA-0D2B-401F-ABD8-0988FEE09B8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7DE12-0038-4B67-BEA6-B1FA8980FC28}" type="slidenum">
              <a:rPr lang="nl-NL"/>
              <a:pPr>
                <a:defRPr/>
              </a:pPr>
              <a:t>‹nr.›</a:t>
            </a:fld>
            <a:fld id="{A0E98ABE-2B10-4D02-9AA5-D50FA11487F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19F01A-8BB7-4A1C-AE05-3A1B4FFF59A4}" type="slidenum">
              <a:rPr lang="nl-NL"/>
              <a:pPr>
                <a:defRPr/>
              </a:pPr>
              <a:t>‹nr.›</a:t>
            </a:fld>
            <a:fld id="{E89B35FD-A39A-4B28-BC91-890996AA8FD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19CF5C-9214-40D7-BBB5-E9640CA3F0A3}" type="slidenum">
              <a:rPr lang="nl-NL"/>
              <a:pPr>
                <a:defRPr/>
              </a:pPr>
              <a:t>‹nr.›</a:t>
            </a:fld>
            <a:fld id="{6A247BB9-1D5B-46DB-A01A-281D4722A4F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8360A-5525-4D7D-802C-23DE395CC732}" type="slidenum">
              <a:rPr lang="nl-NL"/>
              <a:pPr>
                <a:defRPr/>
              </a:pPr>
              <a:t>‹nr.›</a:t>
            </a:fld>
            <a:fld id="{DD9191A7-9158-4811-AE06-233A510F757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972300" y="273050"/>
            <a:ext cx="2170113" cy="5751513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362700" cy="5751513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0F543-54AA-4AA6-A911-09D6C31C8D40}" type="slidenum">
              <a:rPr lang="nl-NL"/>
              <a:pPr>
                <a:defRPr/>
              </a:pPr>
              <a:t>‹nr.›</a:t>
            </a:fld>
            <a:fld id="{3CB8260E-8CBD-463E-A305-3B73A536BC0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C16BC3-6CE3-4ABF-A2FD-199EA0E8BD03}" type="slidenum">
              <a:rPr lang="nl-NL"/>
              <a:pPr>
                <a:defRPr/>
              </a:pPr>
              <a:t>‹nr.›</a:t>
            </a:fld>
            <a:fld id="{353E31DF-49D1-4C8F-A6CE-0868FB8A2CE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FDB1A-5587-4259-9749-BA47CA6D9477}" type="slidenum">
              <a:rPr lang="nl-NL"/>
              <a:pPr>
                <a:defRPr/>
              </a:pPr>
              <a:t>‹nr.›</a:t>
            </a:fld>
            <a:fld id="{6F4BE32E-F54D-4D13-9CF1-DD736D91309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B33EF-A97D-4B48-A2E8-A8285C948751}" type="slidenum">
              <a:rPr lang="nl-NL"/>
              <a:pPr>
                <a:defRPr/>
              </a:pPr>
              <a:t>‹nr.›</a:t>
            </a:fld>
            <a:fld id="{755DE613-6C8F-47D5-92E7-9E6427B57C4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6693D-DEB7-4423-B1D2-4115C57D7292}" type="slidenum">
              <a:rPr lang="nl-NL"/>
              <a:pPr>
                <a:defRPr/>
              </a:pPr>
              <a:t>‹nr.›</a:t>
            </a:fld>
            <a:fld id="{C68BF850-812C-4601-AB7A-732D890427B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FFC65F-AA69-45C7-B820-7C283D1F4C17}" type="slidenum">
              <a:rPr lang="nl-NL"/>
              <a:pPr>
                <a:defRPr/>
              </a:pPr>
              <a:t>‹nr.›</a:t>
            </a:fld>
            <a:fld id="{07F74342-9382-498C-8AAC-237B7ECC85D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17D9F-118E-499A-BA6C-FC5CDE574CEF}" type="slidenum">
              <a:rPr lang="nl-NL"/>
              <a:pPr>
                <a:defRPr/>
              </a:pPr>
              <a:t>‹nr.›</a:t>
            </a:fld>
            <a:fld id="{9997ACA7-930C-4DCD-ADAE-7ADF011C3C8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18EF6-E2DD-4199-BF1A-1D0A63A86CC2}" type="slidenum">
              <a:rPr lang="nl-NL"/>
              <a:pPr>
                <a:defRPr/>
              </a:pPr>
              <a:t>‹nr.›</a:t>
            </a:fld>
            <a:fld id="{15BD5F8F-5068-49DB-8B7B-EF79CD66014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pic>
        <p:nvPicPr>
          <p:cNvPr id="1027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852738" y="3105150"/>
            <a:ext cx="6208712" cy="2235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0000" tIns="45000" rIns="90000" bIns="45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titeltekst te bewerkenClick to edit Master title style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2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0C01738C-AABC-4DA4-AA5C-C09300820BF6}" type="slidenum">
              <a:rPr lang="nl-NL"/>
              <a:pPr>
                <a:defRPr/>
              </a:pPr>
              <a:t>‹nr.›</a:t>
            </a:fld>
            <a:fld id="{4D2A1112-BB29-4AB9-805E-5F5C3ECCC71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2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overzichtstekst te bewerken</a:t>
            </a:r>
          </a:p>
          <a:p>
            <a:pPr lvl="1"/>
            <a:r>
              <a:rPr lang="en-GB" smtClean="0"/>
              <a:t>Tweede overzichtsniveau</a:t>
            </a:r>
          </a:p>
          <a:p>
            <a:pPr lvl="2"/>
            <a:r>
              <a:rPr lang="en-GB" smtClean="0"/>
              <a:t>Derde overzichtsniveau</a:t>
            </a:r>
          </a:p>
          <a:p>
            <a:pPr lvl="3"/>
            <a:r>
              <a:rPr lang="en-GB" smtClean="0"/>
              <a:t>Vierde overzichtsniveau</a:t>
            </a:r>
          </a:p>
          <a:p>
            <a:pPr lvl="4"/>
            <a:r>
              <a:rPr lang="en-GB" smtClean="0"/>
              <a:t>Vijfde overzichtsniveau</a:t>
            </a:r>
          </a:p>
          <a:p>
            <a:pPr lvl="4"/>
            <a:r>
              <a:rPr lang="en-GB" smtClean="0"/>
              <a:t>Zesde overzichtsniveau</a:t>
            </a:r>
          </a:p>
          <a:p>
            <a:pPr lvl="4"/>
            <a:r>
              <a:rPr lang="en-GB" smtClean="0"/>
              <a:t>Zevende overzichtsniveau</a:t>
            </a:r>
          </a:p>
          <a:p>
            <a:pPr lvl="4"/>
            <a:r>
              <a:rPr lang="en-GB" smtClean="0"/>
              <a:t>Achtste overzichtsniveau</a:t>
            </a:r>
          </a:p>
          <a:p>
            <a:pPr lvl="4"/>
            <a:r>
              <a:rPr lang="en-GB" smtClean="0"/>
              <a:t>Negende overzichtsniveau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>
    <p:wipe dir="d"/>
  </p:transition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49263" rtl="0" eaLnBrk="0" fontAlgn="base" hangingPunct="0">
        <a:lnSpc>
          <a:spcPct val="101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2300" b="1">
          <a:solidFill>
            <a:srgbClr val="ED0C8B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101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2pPr>
      <a:lvl3pPr marL="11430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3pPr>
      <a:lvl4pPr marL="16002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4pPr>
      <a:lvl5pPr marL="20574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500188"/>
            <a:ext cx="8458200" cy="45243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overzichtstekst te bewerken</a:t>
            </a:r>
          </a:p>
          <a:p>
            <a:pPr lvl="1"/>
            <a:r>
              <a:rPr lang="en-GB" smtClean="0"/>
              <a:t>Tweede overzichtsniveau</a:t>
            </a:r>
          </a:p>
          <a:p>
            <a:pPr lvl="2"/>
            <a:r>
              <a:rPr lang="en-GB" smtClean="0"/>
              <a:t>Derde overzichtsniveau</a:t>
            </a:r>
          </a:p>
          <a:p>
            <a:pPr lvl="3"/>
            <a:r>
              <a:rPr lang="en-GB" smtClean="0"/>
              <a:t>Vierde overzichtsniveau</a:t>
            </a:r>
          </a:p>
          <a:p>
            <a:pPr lvl="4"/>
            <a:r>
              <a:rPr lang="en-GB" smtClean="0"/>
              <a:t>Vijfde overzichtsniveau</a:t>
            </a:r>
          </a:p>
          <a:p>
            <a:pPr lvl="4"/>
            <a:r>
              <a:rPr lang="en-GB" smtClean="0"/>
              <a:t>Zesde overzichtsniveau</a:t>
            </a:r>
          </a:p>
          <a:p>
            <a:pPr lvl="4"/>
            <a:r>
              <a:rPr lang="en-GB" smtClean="0"/>
              <a:t>Zevende overzichtsniveau</a:t>
            </a:r>
          </a:p>
          <a:p>
            <a:pPr lvl="4"/>
            <a:r>
              <a:rPr lang="en-GB" smtClean="0"/>
              <a:t>Achtste overzichtsniveau</a:t>
            </a:r>
          </a:p>
          <a:p>
            <a:pPr lvl="0"/>
            <a:r>
              <a:rPr lang="en-GB" smtClean="0"/>
              <a:t>Negende overzichtsniveauClick to edit Master text styles</a:t>
            </a:r>
          </a:p>
          <a:p>
            <a:pPr lvl="0"/>
            <a:r>
              <a:rPr lang="en-GB" smtClean="0"/>
              <a:t>Second level</a:t>
            </a:r>
          </a:p>
          <a:p>
            <a:pPr lvl="0"/>
            <a:r>
              <a:rPr lang="en-GB" smtClean="0"/>
              <a:t>Third level</a:t>
            </a:r>
          </a:p>
          <a:p>
            <a:pPr lvl="0"/>
            <a:r>
              <a:rPr lang="en-GB" smtClean="0"/>
              <a:t>Fourth level</a:t>
            </a:r>
          </a:p>
          <a:p>
            <a:pPr lvl="0"/>
            <a:r>
              <a:rPr lang="en-GB" smtClean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2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F3B5C8F5-943F-40C8-894C-9CB46D51A852}" type="slidenum">
              <a:rPr lang="nl-NL"/>
              <a:pPr>
                <a:defRPr/>
              </a:pPr>
              <a:t>‹nr.›</a:t>
            </a:fld>
            <a:fld id="{D9D14FAB-80EF-4DEC-BE40-ED379138966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8013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titeltekst te bewerken</a:t>
            </a:r>
          </a:p>
        </p:txBody>
      </p:sp>
      <p:pic>
        <p:nvPicPr>
          <p:cNvPr id="2054" name="Picture 8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84213" y="333375"/>
            <a:ext cx="809625" cy="936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ipe dir="d"/>
  </p:transition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49263" rtl="0" eaLnBrk="0" fontAlgn="base" hangingPunct="0">
        <a:lnSpc>
          <a:spcPct val="101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2300" b="1">
          <a:solidFill>
            <a:srgbClr val="ED0C8B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101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2pPr>
      <a:lvl3pPr marL="11430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3pPr>
      <a:lvl4pPr marL="16002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4pPr>
      <a:lvl5pPr marL="20574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2852738" y="3105150"/>
            <a:ext cx="6210300" cy="2236788"/>
          </a:xfrm>
          <a:prstGeom prst="rect">
            <a:avLst/>
          </a:prstGeom>
          <a:solidFill>
            <a:srgbClr val="ED0C8B">
              <a:alpha val="39999"/>
            </a:srgbClr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lIns="90000" tIns="45000" rIns="90000" bIns="45000" anchor="ctr"/>
          <a:lstStyle/>
          <a:p>
            <a:pPr algn="ctr" hangingPunct="1">
              <a:lnSpc>
                <a:spcPct val="101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nl-NL" sz="4400" dirty="0" err="1" smtClean="0">
                <a:solidFill>
                  <a:schemeClr val="bg1"/>
                </a:solidFill>
                <a:latin typeface="Verdana" pitchFamily="34" charset="0"/>
              </a:rPr>
              <a:t>RGBZ-werkgroep</a:t>
            </a:r>
            <a:r>
              <a:rPr lang="nl-NL" sz="4400" dirty="0" smtClean="0">
                <a:solidFill>
                  <a:schemeClr val="bg1"/>
                </a:solidFill>
                <a:latin typeface="Verdana" pitchFamily="34" charset="0"/>
              </a:rPr>
              <a:t/>
            </a:r>
            <a:br>
              <a:rPr lang="nl-NL" sz="4400" dirty="0" smtClean="0">
                <a:solidFill>
                  <a:schemeClr val="bg1"/>
                </a:solidFill>
                <a:latin typeface="Verdana" pitchFamily="34" charset="0"/>
              </a:rPr>
            </a:br>
            <a:r>
              <a:rPr lang="nl-NL" sz="4400" dirty="0" smtClean="0">
                <a:solidFill>
                  <a:schemeClr val="bg1"/>
                </a:solidFill>
                <a:latin typeface="Verdana" pitchFamily="34" charset="0"/>
              </a:rPr>
              <a:t>22 november 2012</a:t>
            </a:r>
            <a:endParaRPr lang="nl-NL" sz="4400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227013" y="6021288"/>
            <a:ext cx="5416550" cy="4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 hangingPunct="1">
              <a:lnSpc>
                <a:spcPct val="10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nl-NL" b="1" dirty="0" smtClean="0">
                <a:solidFill>
                  <a:schemeClr val="bg1"/>
                </a:solidFill>
                <a:latin typeface="Calibri" pitchFamily="34" charset="0"/>
              </a:rPr>
              <a:t>Arjan Kloosterboer</a:t>
            </a:r>
            <a:endParaRPr lang="nl-NL" b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Agenda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 smtClean="0">
                <a:solidFill>
                  <a:schemeClr val="bg2"/>
                </a:solidFill>
              </a:rPr>
              <a:t>1. Opening en mededelingen</a:t>
            </a:r>
          </a:p>
          <a:p>
            <a:r>
              <a:rPr lang="nl-NL" sz="2000" dirty="0" smtClean="0">
                <a:solidFill>
                  <a:schemeClr val="bg2"/>
                </a:solidFill>
              </a:rPr>
              <a:t>2. Instemmen wijzigingsvoorstel</a:t>
            </a:r>
          </a:p>
          <a:p>
            <a:r>
              <a:rPr lang="nl-NL" sz="2000" dirty="0" smtClean="0">
                <a:solidFill>
                  <a:schemeClr val="bg2"/>
                </a:solidFill>
              </a:rPr>
              <a:t>3. Bespreken resterende issues</a:t>
            </a:r>
          </a:p>
          <a:p>
            <a:r>
              <a:rPr lang="nl-NL" sz="2000" dirty="0" smtClean="0"/>
              <a:t>4. Vervolg traject</a:t>
            </a:r>
          </a:p>
          <a:p>
            <a:r>
              <a:rPr lang="nl-NL" sz="2000" dirty="0" smtClean="0">
                <a:solidFill>
                  <a:schemeClr val="bg2"/>
                </a:solidFill>
              </a:rPr>
              <a:t>5. Evaluatie</a:t>
            </a:r>
          </a:p>
          <a:p>
            <a:r>
              <a:rPr lang="nl-NL" sz="2000" dirty="0" smtClean="0">
                <a:solidFill>
                  <a:schemeClr val="bg2"/>
                </a:solidFill>
              </a:rPr>
              <a:t>6. Rondvraag</a:t>
            </a:r>
          </a:p>
          <a:p>
            <a:r>
              <a:rPr lang="nl-NL" sz="2000" dirty="0" smtClean="0">
                <a:solidFill>
                  <a:schemeClr val="bg2"/>
                </a:solidFill>
              </a:rPr>
              <a:t>7. Afsluiting</a:t>
            </a:r>
            <a:endParaRPr lang="nl-NL" sz="20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Volgende stappen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dirty="0" smtClean="0"/>
              <a:t>Opstellen 2</a:t>
            </a:r>
            <a:r>
              <a:rPr lang="nl-NL" baseline="30000" dirty="0" smtClean="0"/>
              <a:t>e</a:t>
            </a:r>
            <a:r>
              <a:rPr lang="nl-NL" dirty="0" smtClean="0"/>
              <a:t> concept wijzigingsvoorstel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nl-NL" dirty="0" smtClean="0"/>
              <a:t>Detailleren </a:t>
            </a:r>
            <a:r>
              <a:rPr lang="nl-NL" dirty="0" smtClean="0"/>
              <a:t>klantcontact</a:t>
            </a:r>
            <a:endParaRPr lang="nl-NL" dirty="0" smtClean="0"/>
          </a:p>
          <a:p>
            <a:pPr marL="857250" lvl="1" indent="-457200">
              <a:buFont typeface="Arial" pitchFamily="34" charset="0"/>
              <a:buChar char="•"/>
            </a:pPr>
            <a:r>
              <a:rPr lang="nl-NL" dirty="0" smtClean="0"/>
              <a:t>Verwerken overige punten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 smtClean="0"/>
              <a:t>Instemmen </a:t>
            </a:r>
            <a:r>
              <a:rPr lang="nl-NL" dirty="0" err="1" smtClean="0"/>
              <a:t>RGBZ-werkgroep</a:t>
            </a:r>
            <a:r>
              <a:rPr lang="nl-NL" dirty="0" smtClean="0"/>
              <a:t> met </a:t>
            </a:r>
            <a:r>
              <a:rPr lang="nl-NL" dirty="0" err="1" smtClean="0"/>
              <a:t>wijz.voorstel</a:t>
            </a:r>
            <a:endParaRPr lang="nl-NL" dirty="0" smtClean="0"/>
          </a:p>
          <a:p>
            <a:pPr marL="857250" lvl="1" indent="-457200">
              <a:buFont typeface="Arial" pitchFamily="34" charset="0"/>
              <a:buChar char="•"/>
            </a:pPr>
            <a:r>
              <a:rPr lang="nl-NL" dirty="0" smtClean="0"/>
              <a:t>Verwerken evt. opmerkingen tot 3e concept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 smtClean="0"/>
              <a:t>Voorleggen </a:t>
            </a:r>
            <a:r>
              <a:rPr lang="nl-NL" dirty="0" err="1" smtClean="0"/>
              <a:t>wijz.voorstel</a:t>
            </a:r>
            <a:r>
              <a:rPr lang="nl-NL" dirty="0" smtClean="0"/>
              <a:t> aan Expertgroep Informatiemodellen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nl-NL" dirty="0" smtClean="0"/>
              <a:t>Bespreken termijn waarop nieuwe </a:t>
            </a:r>
            <a:r>
              <a:rPr lang="nl-NL" dirty="0" err="1" smtClean="0"/>
              <a:t>RGBZ-versie</a:t>
            </a:r>
            <a:r>
              <a:rPr lang="nl-NL" dirty="0" smtClean="0"/>
              <a:t> uit te brengen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nl-NL" dirty="0" smtClean="0"/>
              <a:t>Eventuele opmerkingen afstemmen met </a:t>
            </a:r>
            <a:r>
              <a:rPr lang="nl-NL" dirty="0" err="1" smtClean="0"/>
              <a:t>RGBZ-werkgroep</a:t>
            </a:r>
            <a:endParaRPr lang="nl-NL" dirty="0" smtClean="0"/>
          </a:p>
          <a:p>
            <a:pPr marL="857250" lvl="1" indent="-457200">
              <a:buFont typeface="Arial" pitchFamily="34" charset="0"/>
              <a:buChar char="•"/>
            </a:pPr>
            <a:r>
              <a:rPr lang="nl-NL" dirty="0" smtClean="0"/>
              <a:t>Afstemming met Expertgroep </a:t>
            </a:r>
            <a:r>
              <a:rPr lang="nl-NL" dirty="0" err="1" smtClean="0"/>
              <a:t>StUF</a:t>
            </a:r>
            <a:r>
              <a:rPr lang="nl-NL" dirty="0" smtClean="0"/>
              <a:t> 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nl-NL" dirty="0" smtClean="0"/>
              <a:t>Verwerken evt. opmerkingen tot definitief concept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 smtClean="0"/>
              <a:t>Vaststellen in Stuurgroep Informatie- en berichtenmodellen</a:t>
            </a:r>
            <a:endParaRPr lang="nl-NL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Agenda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 smtClean="0">
                <a:solidFill>
                  <a:schemeClr val="bg2"/>
                </a:solidFill>
              </a:rPr>
              <a:t>1. Opening en mededelingen</a:t>
            </a:r>
          </a:p>
          <a:p>
            <a:r>
              <a:rPr lang="nl-NL" sz="2000" dirty="0" smtClean="0">
                <a:solidFill>
                  <a:schemeClr val="bg2"/>
                </a:solidFill>
              </a:rPr>
              <a:t>2. Instemmen wijzigingsvoorstel</a:t>
            </a:r>
          </a:p>
          <a:p>
            <a:r>
              <a:rPr lang="nl-NL" sz="2000" dirty="0" smtClean="0">
                <a:solidFill>
                  <a:schemeClr val="bg2"/>
                </a:solidFill>
              </a:rPr>
              <a:t>3. Bespreken resterende issues</a:t>
            </a:r>
          </a:p>
          <a:p>
            <a:r>
              <a:rPr lang="nl-NL" sz="2000" dirty="0" smtClean="0">
                <a:solidFill>
                  <a:schemeClr val="bg2"/>
                </a:solidFill>
              </a:rPr>
              <a:t>4. Vervolg traject</a:t>
            </a:r>
          </a:p>
          <a:p>
            <a:r>
              <a:rPr lang="nl-NL" sz="2000" dirty="0" smtClean="0"/>
              <a:t>5. Evaluatie</a:t>
            </a:r>
          </a:p>
          <a:p>
            <a:r>
              <a:rPr lang="nl-NL" sz="2000" dirty="0" smtClean="0">
                <a:solidFill>
                  <a:schemeClr val="bg2"/>
                </a:solidFill>
              </a:rPr>
              <a:t>6. Rondvraag</a:t>
            </a:r>
          </a:p>
          <a:p>
            <a:r>
              <a:rPr lang="nl-NL" sz="2000" dirty="0" smtClean="0">
                <a:solidFill>
                  <a:schemeClr val="bg2"/>
                </a:solidFill>
              </a:rPr>
              <a:t>7. Afsluiting</a:t>
            </a:r>
            <a:endParaRPr lang="nl-NL" sz="20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Evaluatie-aspecten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nl-NL" dirty="0" smtClean="0"/>
              <a:t>Proces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Hoe is het verlopen?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Wat moet/kan er anders?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Wat kan/moet er beter?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Resultaat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Voldoet dit aan de verwachtingen?</a:t>
            </a:r>
          </a:p>
          <a:p>
            <a:pPr lvl="1">
              <a:buFont typeface="Arial" pitchFamily="34" charset="0"/>
              <a:buChar char="•"/>
            </a:pPr>
            <a:endParaRPr lang="nl-NL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Agenda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 smtClean="0">
                <a:solidFill>
                  <a:schemeClr val="bg2"/>
                </a:solidFill>
              </a:rPr>
              <a:t>1. Opening en mededelingen</a:t>
            </a:r>
          </a:p>
          <a:p>
            <a:r>
              <a:rPr lang="nl-NL" sz="2000" dirty="0" smtClean="0">
                <a:solidFill>
                  <a:schemeClr val="bg2"/>
                </a:solidFill>
              </a:rPr>
              <a:t>2. Instemmen wijzigingsvoorstel</a:t>
            </a:r>
          </a:p>
          <a:p>
            <a:r>
              <a:rPr lang="nl-NL" sz="2000" dirty="0" smtClean="0">
                <a:solidFill>
                  <a:schemeClr val="bg2"/>
                </a:solidFill>
              </a:rPr>
              <a:t>3. Bespreken resterende issues</a:t>
            </a:r>
          </a:p>
          <a:p>
            <a:r>
              <a:rPr lang="nl-NL" sz="2000" dirty="0" smtClean="0">
                <a:solidFill>
                  <a:schemeClr val="bg2"/>
                </a:solidFill>
              </a:rPr>
              <a:t>4. Vervolg traject</a:t>
            </a:r>
          </a:p>
          <a:p>
            <a:r>
              <a:rPr lang="nl-NL" sz="2000" dirty="0" smtClean="0">
                <a:solidFill>
                  <a:schemeClr val="bg2"/>
                </a:solidFill>
              </a:rPr>
              <a:t>5. Evaluatie</a:t>
            </a:r>
          </a:p>
          <a:p>
            <a:r>
              <a:rPr lang="nl-NL" sz="2000" dirty="0" smtClean="0"/>
              <a:t>6. Rondvraag</a:t>
            </a:r>
          </a:p>
          <a:p>
            <a:r>
              <a:rPr lang="nl-NL" sz="2000" dirty="0" smtClean="0">
                <a:solidFill>
                  <a:schemeClr val="bg2"/>
                </a:solidFill>
              </a:rPr>
              <a:t>7. Afsluiting</a:t>
            </a:r>
            <a:endParaRPr lang="nl-NL" sz="20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Agenda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 smtClean="0"/>
              <a:t>1. Opening en mededelingen</a:t>
            </a:r>
          </a:p>
          <a:p>
            <a:r>
              <a:rPr lang="nl-NL" sz="2000" dirty="0" smtClean="0"/>
              <a:t>2. Instemmen wijzigingsvoorstel</a:t>
            </a:r>
          </a:p>
          <a:p>
            <a:r>
              <a:rPr lang="nl-NL" sz="2000" dirty="0" smtClean="0"/>
              <a:t>3. Bespreken resterende issues</a:t>
            </a:r>
          </a:p>
          <a:p>
            <a:r>
              <a:rPr lang="nl-NL" sz="2000" dirty="0" smtClean="0"/>
              <a:t>4. Vervolg traject</a:t>
            </a:r>
          </a:p>
          <a:p>
            <a:r>
              <a:rPr lang="nl-NL" sz="2000" dirty="0" smtClean="0"/>
              <a:t>5. Evaluatie</a:t>
            </a:r>
          </a:p>
          <a:p>
            <a:r>
              <a:rPr lang="nl-NL" sz="2000" dirty="0" smtClean="0"/>
              <a:t>6. Rondvraag</a:t>
            </a:r>
          </a:p>
          <a:p>
            <a:r>
              <a:rPr lang="nl-NL" sz="2000" dirty="0" smtClean="0"/>
              <a:t>7. Afsluiting</a:t>
            </a:r>
            <a:endParaRPr lang="nl-NL" sz="2000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Agenda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 smtClean="0">
                <a:solidFill>
                  <a:schemeClr val="bg2"/>
                </a:solidFill>
              </a:rPr>
              <a:t>1. Opening en mededelingen</a:t>
            </a:r>
          </a:p>
          <a:p>
            <a:r>
              <a:rPr lang="nl-NL" sz="2000" dirty="0" smtClean="0"/>
              <a:t>2. Instemmen wijzigingsvoorstel</a:t>
            </a:r>
          </a:p>
          <a:p>
            <a:r>
              <a:rPr lang="nl-NL" sz="2000" dirty="0" smtClean="0">
                <a:solidFill>
                  <a:schemeClr val="bg2"/>
                </a:solidFill>
              </a:rPr>
              <a:t>3. Bespreken resterende issues</a:t>
            </a:r>
          </a:p>
          <a:p>
            <a:r>
              <a:rPr lang="nl-NL" sz="2000" dirty="0" smtClean="0">
                <a:solidFill>
                  <a:schemeClr val="bg2"/>
                </a:solidFill>
              </a:rPr>
              <a:t>4. Vervolg traject</a:t>
            </a:r>
          </a:p>
          <a:p>
            <a:r>
              <a:rPr lang="nl-NL" sz="2000" dirty="0" smtClean="0">
                <a:solidFill>
                  <a:schemeClr val="bg2"/>
                </a:solidFill>
              </a:rPr>
              <a:t>5. Evaluatie</a:t>
            </a:r>
          </a:p>
          <a:p>
            <a:r>
              <a:rPr lang="nl-NL" sz="2000" dirty="0" smtClean="0">
                <a:solidFill>
                  <a:schemeClr val="bg2"/>
                </a:solidFill>
              </a:rPr>
              <a:t>6. Rondvraag</a:t>
            </a:r>
          </a:p>
          <a:p>
            <a:r>
              <a:rPr lang="nl-NL" sz="2000" dirty="0" smtClean="0">
                <a:solidFill>
                  <a:schemeClr val="bg2"/>
                </a:solidFill>
              </a:rPr>
              <a:t>7. Afsluiting</a:t>
            </a:r>
            <a:endParaRPr lang="nl-NL" sz="20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Wijzigingsvoorstel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tIns="0">
            <a:normAutofit fontScale="925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nl-NL" dirty="0" smtClean="0"/>
              <a:t>Document -&gt; </a:t>
            </a:r>
            <a:r>
              <a:rPr lang="nl-NL" dirty="0" err="1" smtClean="0"/>
              <a:t>Informatie-object</a:t>
            </a:r>
            <a:endParaRPr lang="nl-NL" dirty="0" smtClean="0"/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INFORMATIE-OBJECT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Formaat: historie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Status: </a:t>
            </a:r>
            <a:r>
              <a:rPr lang="nl-NL" dirty="0" err="1" smtClean="0"/>
              <a:t>waardenlijst</a:t>
            </a:r>
            <a:endParaRPr lang="nl-NL" dirty="0" smtClean="0"/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INFORMATIE-OBJECTTYPE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Omschrijving_generiek: nieuwe </a:t>
            </a:r>
            <a:r>
              <a:rPr lang="nl-NL" dirty="0" err="1" smtClean="0"/>
              <a:t>waardenlijst</a:t>
            </a:r>
            <a:r>
              <a:rPr lang="nl-NL" dirty="0" smtClean="0"/>
              <a:t> (NEN2084+)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KLANTCONTACT: toegevoegd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Discussie over relatie naar STATUS (nu niet opgenomen)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ROL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Rolomschrijving_generiek: nieuwe </a:t>
            </a:r>
            <a:r>
              <a:rPr lang="nl-NL" dirty="0" err="1" smtClean="0"/>
              <a:t>waardenlijst</a:t>
            </a:r>
            <a:endParaRPr lang="nl-NL" dirty="0" smtClean="0"/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Gemachtigde: geen rol meer maar attribuut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Zaak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Archiefnominatie -&gt; Archiefindicatie + nieuwe </a:t>
            </a:r>
            <a:r>
              <a:rPr lang="nl-NL" dirty="0" err="1" smtClean="0"/>
              <a:t>waardenlijst</a:t>
            </a:r>
            <a:endParaRPr lang="nl-NL" dirty="0" smtClean="0"/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Zaakgeometrie: toegevoegd (</a:t>
            </a:r>
            <a:r>
              <a:rPr lang="nl-NL" dirty="0" err="1" smtClean="0"/>
              <a:t>i.r.t</a:t>
            </a:r>
            <a:r>
              <a:rPr lang="nl-NL" dirty="0" smtClean="0"/>
              <a:t>. Ander_zaakobject)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Niet gehonoreerd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nl-NL" dirty="0" smtClean="0"/>
              <a:t>Omzetting van gegevensobject naar </a:t>
            </a:r>
            <a:r>
              <a:rPr lang="nl-NL" dirty="0" err="1" smtClean="0"/>
              <a:t>informatie-object</a:t>
            </a:r>
            <a:endParaRPr lang="nl-NL" dirty="0" smtClean="0"/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Geen consequenties informatiemodel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Wat in Documentauteur? Zie discussies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nl-NL" dirty="0" smtClean="0"/>
              <a:t>Meer </a:t>
            </a:r>
            <a:r>
              <a:rPr lang="nl-NL" dirty="0" smtClean="0"/>
              <a:t>typen OBJECT (via de </a:t>
            </a:r>
            <a:r>
              <a:rPr lang="nl-NL" dirty="0" err="1" smtClean="0"/>
              <a:t>ZAAKOBJECT-relatie</a:t>
            </a:r>
            <a:r>
              <a:rPr lang="nl-NL" dirty="0" smtClean="0"/>
              <a:t>)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Niet bekend noch bereikbaar vanuit de zaakinformatievoorziening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Blijft d.m.v. </a:t>
            </a:r>
            <a:r>
              <a:rPr lang="nl-NL" dirty="0" err="1" smtClean="0"/>
              <a:t>ZAAK.Ander</a:t>
            </a:r>
            <a:r>
              <a:rPr lang="nl-NL" dirty="0" smtClean="0"/>
              <a:t>_zaakobject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nl-NL" dirty="0" smtClean="0"/>
              <a:t>Resultaattypen per zaaktype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Sturingsparameters (in ZTC), geen operationele uitwisseling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nl-NL" dirty="0" smtClean="0"/>
              <a:t>Meer </a:t>
            </a:r>
            <a:r>
              <a:rPr lang="nl-NL" dirty="0" err="1" smtClean="0"/>
              <a:t>waardenlijsten</a:t>
            </a:r>
            <a:r>
              <a:rPr lang="nl-NL" dirty="0" smtClean="0"/>
              <a:t> voor </a:t>
            </a:r>
            <a:r>
              <a:rPr lang="nl-NL" dirty="0" err="1" smtClean="0"/>
              <a:t>type-aanduidingen</a:t>
            </a:r>
            <a:endParaRPr lang="nl-NL" dirty="0" smtClean="0"/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Behoefte onvoldoende aangetoond &amp; ondoenlijk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nl-NL" dirty="0" smtClean="0"/>
              <a:t>Bewaartermijn zaakdossier en document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Zaakdossier wordt als geheel bewaard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nl-NL" dirty="0" smtClean="0"/>
              <a:t>Opnemen </a:t>
            </a:r>
            <a:r>
              <a:rPr lang="nl-NL" dirty="0" err="1" smtClean="0"/>
              <a:t>zaaktype-specifieke</a:t>
            </a:r>
            <a:r>
              <a:rPr lang="nl-NL" dirty="0" smtClean="0"/>
              <a:t> kenmerken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RGBZ is en blijft generiek. Oplossen m.b.v. </a:t>
            </a:r>
            <a:r>
              <a:rPr lang="nl-NL" dirty="0" err="1" smtClean="0"/>
              <a:t>StUF</a:t>
            </a:r>
            <a:r>
              <a:rPr lang="nl-NL" dirty="0" smtClean="0"/>
              <a:t>.</a:t>
            </a:r>
            <a:endParaRPr lang="nl-NL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Agenda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 smtClean="0">
                <a:solidFill>
                  <a:schemeClr val="bg2"/>
                </a:solidFill>
              </a:rPr>
              <a:t>1. Opening en mededelingen</a:t>
            </a:r>
          </a:p>
          <a:p>
            <a:r>
              <a:rPr lang="nl-NL" sz="2000" dirty="0" smtClean="0">
                <a:solidFill>
                  <a:schemeClr val="bg2"/>
                </a:solidFill>
              </a:rPr>
              <a:t>2. Instemmen wijzigingsvoorstel</a:t>
            </a:r>
          </a:p>
          <a:p>
            <a:r>
              <a:rPr lang="nl-NL" sz="2000" dirty="0" smtClean="0"/>
              <a:t>3. Bespreken resterende issues</a:t>
            </a:r>
          </a:p>
          <a:p>
            <a:r>
              <a:rPr lang="nl-NL" sz="2000" dirty="0" smtClean="0">
                <a:solidFill>
                  <a:schemeClr val="bg2"/>
                </a:solidFill>
              </a:rPr>
              <a:t>4. Vervolg traject</a:t>
            </a:r>
          </a:p>
          <a:p>
            <a:r>
              <a:rPr lang="nl-NL" sz="2000" dirty="0" smtClean="0">
                <a:solidFill>
                  <a:schemeClr val="bg2"/>
                </a:solidFill>
              </a:rPr>
              <a:t>5. Evaluatie</a:t>
            </a:r>
          </a:p>
          <a:p>
            <a:r>
              <a:rPr lang="nl-NL" sz="2000" dirty="0" smtClean="0">
                <a:solidFill>
                  <a:schemeClr val="bg2"/>
                </a:solidFill>
              </a:rPr>
              <a:t>6. Rondvraag</a:t>
            </a:r>
          </a:p>
          <a:p>
            <a:r>
              <a:rPr lang="nl-NL" sz="2000" dirty="0" smtClean="0">
                <a:solidFill>
                  <a:schemeClr val="bg2"/>
                </a:solidFill>
              </a:rPr>
              <a:t>7. Afsluiting</a:t>
            </a:r>
            <a:endParaRPr lang="nl-NL" sz="20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Resterende discussies (1)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nl-NL" dirty="0" smtClean="0"/>
              <a:t>Bestuursorgaan</a:t>
            </a:r>
            <a:br>
              <a:rPr lang="nl-NL" dirty="0" smtClean="0"/>
            </a:br>
            <a:r>
              <a:rPr lang="nl-NL" b="0" dirty="0" smtClean="0"/>
              <a:t>Voorstel: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Als attribuut bij besluit (met domeinwaarden)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Bij ZAAK een attribuut zijnde het RSIN van de zaakverantwoordelijke organisatie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Gebruik breder dan gemeenten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Zie discussies over deelzaken, zaakobjecten en </a:t>
            </a:r>
            <a:r>
              <a:rPr lang="nl-NL" dirty="0" err="1" smtClean="0"/>
              <a:t>zaaktype-specifieke</a:t>
            </a:r>
            <a:r>
              <a:rPr lang="nl-NL" dirty="0" smtClean="0"/>
              <a:t> gemeenten</a:t>
            </a:r>
          </a:p>
          <a:p>
            <a:pPr lvl="1">
              <a:buFont typeface="Arial" pitchFamily="34" charset="0"/>
              <a:buChar char="•"/>
            </a:pPr>
            <a:r>
              <a:rPr lang="nl-NL" dirty="0" err="1" smtClean="0"/>
              <a:t>ZAAK.Identificatie</a:t>
            </a:r>
            <a:r>
              <a:rPr lang="nl-NL" dirty="0" smtClean="0"/>
              <a:t>: </a:t>
            </a:r>
            <a:br>
              <a:rPr lang="nl-NL" dirty="0" smtClean="0"/>
            </a:br>
            <a:r>
              <a:rPr lang="nl-NL" dirty="0" smtClean="0"/>
              <a:t>eerste deel geen gemeentecode maar RSIN?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Gegevensobject naar </a:t>
            </a:r>
            <a:r>
              <a:rPr lang="nl-NL" dirty="0" err="1" smtClean="0"/>
              <a:t>informatie-object</a:t>
            </a:r>
            <a:endParaRPr lang="nl-NL" dirty="0" smtClean="0"/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Voorstel voor waarde Documentauteur:</a:t>
            </a:r>
          </a:p>
          <a:p>
            <a:pPr lvl="2">
              <a:buFont typeface="Arial" pitchFamily="34" charset="0"/>
              <a:buChar char="•"/>
            </a:pPr>
            <a:r>
              <a:rPr lang="nl-NL" dirty="0" smtClean="0"/>
              <a:t>Gegevens van de betrokkene in de rol van </a:t>
            </a:r>
            <a:r>
              <a:rPr lang="nl-NL" dirty="0" err="1" smtClean="0"/>
              <a:t>Zaakcoordinator</a:t>
            </a:r>
            <a:endParaRPr lang="nl-NL" dirty="0" smtClean="0"/>
          </a:p>
          <a:p>
            <a:pPr lvl="1">
              <a:buFont typeface="Arial" pitchFamily="34" charset="0"/>
              <a:buChar char="•"/>
            </a:pPr>
            <a:endParaRPr lang="nl-NL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Resterende discussies (2)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nl-NL" dirty="0" smtClean="0"/>
              <a:t>Metadata documenten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Afstemmen op Richtlijn Metadata Overheid en Toepassingsprofiel Lokale Overheden (i.o.)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Onderzoek met </a:t>
            </a:r>
            <a:r>
              <a:rPr lang="nl-NL" dirty="0" err="1" smtClean="0"/>
              <a:t>RHC’s</a:t>
            </a:r>
            <a:r>
              <a:rPr lang="nl-NL" dirty="0" smtClean="0"/>
              <a:t> loopt; </a:t>
            </a:r>
            <a:br>
              <a:rPr lang="nl-NL" dirty="0" smtClean="0"/>
            </a:br>
            <a:r>
              <a:rPr lang="nl-NL" dirty="0" smtClean="0"/>
              <a:t>uitkomsten verwerken (mits niet ingrijpend)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Checklisten en activiteiten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Het opnemen hiervan in RGBZ wordt door de meesten ontraden</a:t>
            </a:r>
          </a:p>
          <a:p>
            <a:pPr>
              <a:buFont typeface="Arial" pitchFamily="34" charset="0"/>
              <a:buChar char="•"/>
            </a:pPr>
            <a:r>
              <a:rPr lang="nl-NL" dirty="0" err="1" smtClean="0"/>
              <a:t>GEMMA-community-discussies</a:t>
            </a:r>
            <a:endParaRPr lang="nl-NL" dirty="0" smtClean="0"/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Attribuut ‘Bestandsgrootte’ opnemen bij </a:t>
            </a:r>
            <a:r>
              <a:rPr lang="nl-NL" dirty="0" err="1" smtClean="0"/>
              <a:t>Enkelv.Inf.Obj</a:t>
            </a:r>
            <a:r>
              <a:rPr lang="nl-NL" dirty="0" smtClean="0"/>
              <a:t>.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Startdatum </a:t>
            </a:r>
            <a:r>
              <a:rPr lang="nl-NL" smtClean="0"/>
              <a:t>zaak optioneel</a:t>
            </a:r>
            <a:endParaRPr lang="nl-NL" dirty="0" smtClean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Resterende discussies (3)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nl-NL" dirty="0" smtClean="0"/>
              <a:t>Zaken en deelzaken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Eén tot twee </a:t>
            </a:r>
            <a:r>
              <a:rPr lang="nl-NL" dirty="0" err="1" smtClean="0"/>
              <a:t>niveau’s</a:t>
            </a:r>
            <a:r>
              <a:rPr lang="nl-NL" dirty="0" smtClean="0"/>
              <a:t>:</a:t>
            </a:r>
          </a:p>
          <a:p>
            <a:pPr lvl="2">
              <a:spcAft>
                <a:spcPts val="0"/>
              </a:spcAft>
              <a:buFont typeface="Arial" pitchFamily="34" charset="0"/>
              <a:buChar char="•"/>
            </a:pPr>
            <a:r>
              <a:rPr lang="nl-NL" dirty="0" smtClean="0"/>
              <a:t>(Hoofd)zaak: bedrijfsproceszaak of meervoudige zaak</a:t>
            </a:r>
          </a:p>
          <a:p>
            <a:pPr lvl="2">
              <a:spcAft>
                <a:spcPts val="0"/>
              </a:spcAft>
              <a:buFont typeface="Arial" pitchFamily="34" charset="0"/>
              <a:buChar char="•"/>
            </a:pPr>
            <a:r>
              <a:rPr lang="nl-NL" dirty="0" smtClean="0"/>
              <a:t>Deelzaak: bedrijfsproceszaak (bij meervoudige zaak)</a:t>
            </a:r>
          </a:p>
          <a:p>
            <a:pPr lvl="1">
              <a:spcBef>
                <a:spcPts val="600"/>
              </a:spcBef>
              <a:buFont typeface="Arial" pitchFamily="34" charset="0"/>
              <a:buChar char="•"/>
            </a:pPr>
            <a:r>
              <a:rPr lang="nl-NL" dirty="0" smtClean="0"/>
              <a:t>Consequenties voor waarden van Archiefindicatie</a:t>
            </a:r>
          </a:p>
          <a:p>
            <a:pPr lvl="1">
              <a:spcBef>
                <a:spcPts val="600"/>
              </a:spcBef>
              <a:buFont typeface="Arial" pitchFamily="34" charset="0"/>
              <a:buChar char="•"/>
            </a:pPr>
            <a:r>
              <a:rPr lang="nl-NL" dirty="0" smtClean="0"/>
              <a:t>Deeluitvoering zaak door andere organisatie:</a:t>
            </a:r>
          </a:p>
          <a:p>
            <a:pPr lvl="2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nl-NL" dirty="0" smtClean="0"/>
              <a:t>Geen deelzaak:</a:t>
            </a:r>
          </a:p>
          <a:p>
            <a:pPr lvl="3">
              <a:spcAft>
                <a:spcPts val="0"/>
              </a:spcAft>
              <a:buFont typeface="Arial" pitchFamily="34" charset="0"/>
              <a:buChar char="•"/>
            </a:pPr>
            <a:r>
              <a:rPr lang="nl-NL" sz="1800" dirty="0" smtClean="0">
                <a:solidFill>
                  <a:srgbClr val="ED0C8B"/>
                </a:solidFill>
              </a:rPr>
              <a:t>Opdrachtgever–</a:t>
            </a:r>
            <a:r>
              <a:rPr lang="nl-NL" sz="1800" dirty="0" err="1" smtClean="0">
                <a:solidFill>
                  <a:srgbClr val="ED0C8B"/>
                </a:solidFill>
              </a:rPr>
              <a:t>opdrachtnemer-relatie</a:t>
            </a:r>
            <a:r>
              <a:rPr lang="nl-NL" sz="1800" dirty="0" smtClean="0">
                <a:solidFill>
                  <a:srgbClr val="ED0C8B"/>
                </a:solidFill>
              </a:rPr>
              <a:t> (‘contract’)</a:t>
            </a:r>
          </a:p>
          <a:p>
            <a:pPr lvl="3">
              <a:spcAft>
                <a:spcPts val="0"/>
              </a:spcAft>
              <a:buFont typeface="Arial" pitchFamily="34" charset="0"/>
              <a:buChar char="•"/>
            </a:pPr>
            <a:r>
              <a:rPr lang="nl-NL" sz="1800" dirty="0" smtClean="0">
                <a:solidFill>
                  <a:srgbClr val="ED0C8B"/>
                </a:solidFill>
              </a:rPr>
              <a:t>Geen sturing op uitvoering door opdrachtgever </a:t>
            </a:r>
          </a:p>
          <a:p>
            <a:pPr lvl="2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nl-NL" dirty="0" smtClean="0"/>
              <a:t>Wel (opdrachtgever):</a:t>
            </a:r>
          </a:p>
          <a:p>
            <a:pPr lvl="3">
              <a:spcAft>
                <a:spcPts val="0"/>
              </a:spcAft>
              <a:buFont typeface="Arial" pitchFamily="34" charset="0"/>
              <a:buChar char="•"/>
            </a:pPr>
            <a:r>
              <a:rPr lang="nl-NL" sz="1800" dirty="0" smtClean="0">
                <a:solidFill>
                  <a:srgbClr val="ED0C8B"/>
                </a:solidFill>
              </a:rPr>
              <a:t>Vooral resultaat van belang</a:t>
            </a:r>
          </a:p>
          <a:p>
            <a:pPr lvl="3">
              <a:spcAft>
                <a:spcPts val="0"/>
              </a:spcAft>
              <a:buFont typeface="Arial" pitchFamily="34" charset="0"/>
              <a:buChar char="•"/>
            </a:pPr>
            <a:r>
              <a:rPr lang="nl-NL" sz="1800" dirty="0" smtClean="0">
                <a:solidFill>
                  <a:srgbClr val="ED0C8B"/>
                </a:solidFill>
              </a:rPr>
              <a:t>Inzicht in voortgang en kunnen opvragen voortgang</a:t>
            </a:r>
          </a:p>
          <a:p>
            <a:pPr lvl="4">
              <a:spcAft>
                <a:spcPts val="0"/>
              </a:spcAft>
              <a:buFont typeface="Arial" pitchFamily="34" charset="0"/>
              <a:buChar char="•"/>
            </a:pPr>
            <a:r>
              <a:rPr lang="nl-NL" sz="1500" dirty="0" smtClean="0">
                <a:solidFill>
                  <a:srgbClr val="ED0C8B"/>
                </a:solidFill>
              </a:rPr>
              <a:t>Vgl. relatie Klant – gemeente</a:t>
            </a:r>
          </a:p>
          <a:p>
            <a:pPr lvl="3">
              <a:spcAft>
                <a:spcPts val="0"/>
              </a:spcAft>
              <a:buFont typeface="Arial" pitchFamily="34" charset="0"/>
              <a:buChar char="•"/>
            </a:pPr>
            <a:r>
              <a:rPr lang="nl-NL" sz="1800" dirty="0" smtClean="0">
                <a:solidFill>
                  <a:srgbClr val="ED0C8B"/>
                </a:solidFill>
              </a:rPr>
              <a:t>Kennen </a:t>
            </a:r>
            <a:r>
              <a:rPr lang="nl-NL" sz="1800" dirty="0" err="1" smtClean="0">
                <a:solidFill>
                  <a:srgbClr val="ED0C8B"/>
                </a:solidFill>
              </a:rPr>
              <a:t>zaakID</a:t>
            </a:r>
            <a:r>
              <a:rPr lang="nl-NL" sz="1800" dirty="0" smtClean="0">
                <a:solidFill>
                  <a:srgbClr val="ED0C8B"/>
                </a:solidFill>
              </a:rPr>
              <a:t> bij opdrachtnemer</a:t>
            </a:r>
          </a:p>
          <a:p>
            <a:pPr lvl="4">
              <a:spcAft>
                <a:spcPts val="0"/>
              </a:spcAft>
              <a:buFont typeface="Arial" pitchFamily="34" charset="0"/>
              <a:buChar char="•"/>
            </a:pPr>
            <a:r>
              <a:rPr lang="nl-NL" sz="1500" dirty="0" smtClean="0">
                <a:solidFill>
                  <a:srgbClr val="ED0C8B"/>
                </a:solidFill>
              </a:rPr>
              <a:t>Vgl. relatie Klant – gemeente</a:t>
            </a:r>
          </a:p>
          <a:p>
            <a:pPr lvl="4">
              <a:spcAft>
                <a:spcPts val="0"/>
              </a:spcAft>
              <a:buFont typeface="Arial" pitchFamily="34" charset="0"/>
              <a:buChar char="•"/>
            </a:pPr>
            <a:r>
              <a:rPr lang="nl-NL" sz="1500" dirty="0" smtClean="0">
                <a:solidFill>
                  <a:srgbClr val="ED0C8B"/>
                </a:solidFill>
              </a:rPr>
              <a:t>Bijzonder soort Gerelateerde zaak?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>
</file>

<file path=ppt/theme/theme1.xml><?xml version="1.0" encoding="utf-8"?>
<a:theme xmlns:a="http://schemas.openxmlformats.org/drawingml/2006/main" name="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ardontwerp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ardontwerp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5672</TotalTime>
  <Words>517</Words>
  <Application>Microsoft Office PowerPoint</Application>
  <PresentationFormat>Diavoorstelling (4:3)</PresentationFormat>
  <Paragraphs>139</Paragraphs>
  <Slides>14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2</vt:i4>
      </vt:variant>
      <vt:variant>
        <vt:lpstr>Diatitels</vt:lpstr>
      </vt:variant>
      <vt:variant>
        <vt:i4>14</vt:i4>
      </vt:variant>
    </vt:vector>
  </HeadingPairs>
  <TitlesOfParts>
    <vt:vector size="16" baseType="lpstr">
      <vt:lpstr>Standaardontwerp</vt:lpstr>
      <vt:lpstr>1_Standaardontwerp</vt:lpstr>
      <vt:lpstr>Dia 1</vt:lpstr>
      <vt:lpstr>Agenda</vt:lpstr>
      <vt:lpstr>Agenda</vt:lpstr>
      <vt:lpstr>Wijzigingsvoorstel</vt:lpstr>
      <vt:lpstr>Niet gehonoreerd</vt:lpstr>
      <vt:lpstr>Agenda</vt:lpstr>
      <vt:lpstr>Resterende discussies (1)</vt:lpstr>
      <vt:lpstr>Resterende discussies (2)</vt:lpstr>
      <vt:lpstr>Resterende discussies (3)</vt:lpstr>
      <vt:lpstr>Agenda</vt:lpstr>
      <vt:lpstr>Volgende stappen</vt:lpstr>
      <vt:lpstr>Agenda</vt:lpstr>
      <vt:lpstr>Evaluatie-aspecten</vt:lpstr>
      <vt:lpstr>Agenda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RGBZ-werkgroep 22 november 2012</dc:title>
  <dc:subject>RGBZ-werkgroep 20121122</dc:subject>
  <dc:creator>Arjan Kloosterboer (KING)</dc:creator>
  <cp:keywords>rgbz zaak zaken zaakgericht</cp:keywords>
  <cp:lastModifiedBy>Arjan</cp:lastModifiedBy>
  <cp:revision>577</cp:revision>
  <cp:lastPrinted>1601-01-01T00:00:00Z</cp:lastPrinted>
  <dcterms:created xsi:type="dcterms:W3CDTF">2010-05-26T08:56:31Z</dcterms:created>
  <dcterms:modified xsi:type="dcterms:W3CDTF">2012-11-22T07:34:04Z</dcterms:modified>
</cp:coreProperties>
</file>